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8"/>
    <p:sldId id="257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298" r:id="rId60"/>
    <p:sldId id="299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13" r:id="rId75"/>
    <p:sldId id="314" r:id="rId76"/>
    <p:sldId id="315" r:id="rId77"/>
    <p:sldId id="316" r:id="rId78"/>
    <p:sldId id="317" r:id="rId79"/>
    <p:sldId id="318" r:id="rId80"/>
    <p:sldId id="319" r:id="rId81"/>
    <p:sldId id="320" r:id="rId82"/>
    <p:sldId id="321" r:id="rId83"/>
    <p:sldId id="322" r:id="rId84"/>
    <p:sldId id="323" r:id="rId85"/>
  </p:sldIdLst>
  <p:sldSz cx="18288000" cy="10287000"/>
  <p:notesSz cx="6858000" cy="9144000"/>
  <p:embeddedFontLst>
    <p:embeddedFont>
      <p:font typeface="Open Sans" charset="1" panose="020B0606030504020204"/>
      <p:regular r:id="rId6"/>
    </p:embeddedFont>
    <p:embeddedFont>
      <p:font typeface="Open Sans Bold" charset="1" panose="020B0806030504020204"/>
      <p:regular r:id="rId7"/>
    </p:embeddedFont>
    <p:embeddedFont>
      <p:font typeface="Open Sans Italics" charset="1" panose="020B0606030504020204"/>
      <p:regular r:id="rId8"/>
    </p:embeddedFont>
    <p:embeddedFont>
      <p:font typeface="Open Sans Bold Italics" charset="1" panose="020B080603050402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ABeeZee" charset="1" panose="02000000000000000000"/>
      <p:regular r:id="rId14"/>
    </p:embeddedFont>
    <p:embeddedFont>
      <p:font typeface="ABeeZee Bold" charset="1" panose="02000000000000000000"/>
      <p:regular r:id="rId15"/>
    </p:embeddedFont>
    <p:embeddedFont>
      <p:font typeface="ABeeZee Italics" charset="1" panose="02000000000000000000"/>
      <p:regular r:id="rId16"/>
    </p:embeddedFont>
    <p:embeddedFont>
      <p:font typeface="ABeeZee Bold Italics" charset="1" panose="020000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slides/slide1.xml" Type="http://schemas.openxmlformats.org/officeDocument/2006/relationships/slide"/><Relationship Id="rId19" Target="slides/slide2.xml" Type="http://schemas.openxmlformats.org/officeDocument/2006/relationships/slide"/><Relationship Id="rId2" Target="presProps.xml" Type="http://schemas.openxmlformats.org/officeDocument/2006/relationships/presProps"/><Relationship Id="rId20" Target="slides/slide3.xml" Type="http://schemas.openxmlformats.org/officeDocument/2006/relationships/slide"/><Relationship Id="rId21" Target="slides/slide4.xml" Type="http://schemas.openxmlformats.org/officeDocument/2006/relationships/slide"/><Relationship Id="rId22" Target="slides/slide5.xml" Type="http://schemas.openxmlformats.org/officeDocument/2006/relationships/slide"/><Relationship Id="rId23" Target="slides/slide6.xml" Type="http://schemas.openxmlformats.org/officeDocument/2006/relationships/slide"/><Relationship Id="rId24" Target="slides/slide7.xml" Type="http://schemas.openxmlformats.org/officeDocument/2006/relationships/slide"/><Relationship Id="rId25" Target="slides/slide8.xml" Type="http://schemas.openxmlformats.org/officeDocument/2006/relationships/slide"/><Relationship Id="rId26" Target="slides/slide9.xml" Type="http://schemas.openxmlformats.org/officeDocument/2006/relationships/slide"/><Relationship Id="rId27" Target="slides/slide10.xml" Type="http://schemas.openxmlformats.org/officeDocument/2006/relationships/slide"/><Relationship Id="rId28" Target="slides/slide11.xml" Type="http://schemas.openxmlformats.org/officeDocument/2006/relationships/slide"/><Relationship Id="rId29" Target="slides/slide12.xml" Type="http://schemas.openxmlformats.org/officeDocument/2006/relationships/slide"/><Relationship Id="rId3" Target="viewProps.xml" Type="http://schemas.openxmlformats.org/officeDocument/2006/relationships/viewProps"/><Relationship Id="rId30" Target="slides/slide13.xml" Type="http://schemas.openxmlformats.org/officeDocument/2006/relationships/slide"/><Relationship Id="rId31" Target="slides/slide14.xml" Type="http://schemas.openxmlformats.org/officeDocument/2006/relationships/slide"/><Relationship Id="rId32" Target="slides/slide15.xml" Type="http://schemas.openxmlformats.org/officeDocument/2006/relationships/slide"/><Relationship Id="rId33" Target="slides/slide16.xml" Type="http://schemas.openxmlformats.org/officeDocument/2006/relationships/slide"/><Relationship Id="rId34" Target="slides/slide17.xml" Type="http://schemas.openxmlformats.org/officeDocument/2006/relationships/slide"/><Relationship Id="rId35" Target="slides/slide18.xml" Type="http://schemas.openxmlformats.org/officeDocument/2006/relationships/slide"/><Relationship Id="rId36" Target="slides/slide19.xml" Type="http://schemas.openxmlformats.org/officeDocument/2006/relationships/slide"/><Relationship Id="rId37" Target="slides/slide20.xml" Type="http://schemas.openxmlformats.org/officeDocument/2006/relationships/slide"/><Relationship Id="rId38" Target="slides/slide21.xml" Type="http://schemas.openxmlformats.org/officeDocument/2006/relationships/slide"/><Relationship Id="rId39" Target="slides/slide22.xml" Type="http://schemas.openxmlformats.org/officeDocument/2006/relationships/slide"/><Relationship Id="rId4" Target="theme/theme1.xml" Type="http://schemas.openxmlformats.org/officeDocument/2006/relationships/theme"/><Relationship Id="rId40" Target="slides/slide23.xml" Type="http://schemas.openxmlformats.org/officeDocument/2006/relationships/slide"/><Relationship Id="rId41" Target="slides/slide24.xml" Type="http://schemas.openxmlformats.org/officeDocument/2006/relationships/slide"/><Relationship Id="rId42" Target="slides/slide25.xml" Type="http://schemas.openxmlformats.org/officeDocument/2006/relationships/slide"/><Relationship Id="rId43" Target="slides/slide26.xml" Type="http://schemas.openxmlformats.org/officeDocument/2006/relationships/slide"/><Relationship Id="rId44" Target="slides/slide27.xml" Type="http://schemas.openxmlformats.org/officeDocument/2006/relationships/slide"/><Relationship Id="rId45" Target="slides/slide28.xml" Type="http://schemas.openxmlformats.org/officeDocument/2006/relationships/slide"/><Relationship Id="rId46" Target="slides/slide29.xml" Type="http://schemas.openxmlformats.org/officeDocument/2006/relationships/slide"/><Relationship Id="rId47" Target="slides/slide30.xml" Type="http://schemas.openxmlformats.org/officeDocument/2006/relationships/slide"/><Relationship Id="rId48" Target="slides/slide31.xml" Type="http://schemas.openxmlformats.org/officeDocument/2006/relationships/slide"/><Relationship Id="rId49" Target="slides/slide32.xml" Type="http://schemas.openxmlformats.org/officeDocument/2006/relationships/slide"/><Relationship Id="rId5" Target="tableStyles.xml" Type="http://schemas.openxmlformats.org/officeDocument/2006/relationships/tableStyles"/><Relationship Id="rId50" Target="slides/slide33.xml" Type="http://schemas.openxmlformats.org/officeDocument/2006/relationships/slide"/><Relationship Id="rId51" Target="slides/slide34.xml" Type="http://schemas.openxmlformats.org/officeDocument/2006/relationships/slide"/><Relationship Id="rId52" Target="slides/slide35.xml" Type="http://schemas.openxmlformats.org/officeDocument/2006/relationships/slide"/><Relationship Id="rId53" Target="slides/slide36.xml" Type="http://schemas.openxmlformats.org/officeDocument/2006/relationships/slide"/><Relationship Id="rId54" Target="slides/slide37.xml" Type="http://schemas.openxmlformats.org/officeDocument/2006/relationships/slide"/><Relationship Id="rId55" Target="slides/slide38.xml" Type="http://schemas.openxmlformats.org/officeDocument/2006/relationships/slide"/><Relationship Id="rId56" Target="slides/slide39.xml" Type="http://schemas.openxmlformats.org/officeDocument/2006/relationships/slide"/><Relationship Id="rId57" Target="slides/slide40.xml" Type="http://schemas.openxmlformats.org/officeDocument/2006/relationships/slide"/><Relationship Id="rId58" Target="slides/slide41.xml" Type="http://schemas.openxmlformats.org/officeDocument/2006/relationships/slide"/><Relationship Id="rId59" Target="slides/slide42.xml" Type="http://schemas.openxmlformats.org/officeDocument/2006/relationships/slide"/><Relationship Id="rId6" Target="fonts/font6.fntdata" Type="http://schemas.openxmlformats.org/officeDocument/2006/relationships/font"/><Relationship Id="rId60" Target="slides/slide43.xml" Type="http://schemas.openxmlformats.org/officeDocument/2006/relationships/slide"/><Relationship Id="rId61" Target="slides/slide44.xml" Type="http://schemas.openxmlformats.org/officeDocument/2006/relationships/slide"/><Relationship Id="rId62" Target="slides/slide45.xml" Type="http://schemas.openxmlformats.org/officeDocument/2006/relationships/slide"/><Relationship Id="rId63" Target="slides/slide46.xml" Type="http://schemas.openxmlformats.org/officeDocument/2006/relationships/slide"/><Relationship Id="rId64" Target="slides/slide47.xml" Type="http://schemas.openxmlformats.org/officeDocument/2006/relationships/slide"/><Relationship Id="rId65" Target="slides/slide48.xml" Type="http://schemas.openxmlformats.org/officeDocument/2006/relationships/slide"/><Relationship Id="rId66" Target="slides/slide49.xml" Type="http://schemas.openxmlformats.org/officeDocument/2006/relationships/slide"/><Relationship Id="rId67" Target="slides/slide50.xml" Type="http://schemas.openxmlformats.org/officeDocument/2006/relationships/slide"/><Relationship Id="rId68" Target="slides/slide51.xml" Type="http://schemas.openxmlformats.org/officeDocument/2006/relationships/slide"/><Relationship Id="rId69" Target="slides/slide52.xml" Type="http://schemas.openxmlformats.org/officeDocument/2006/relationships/slide"/><Relationship Id="rId7" Target="fonts/font7.fntdata" Type="http://schemas.openxmlformats.org/officeDocument/2006/relationships/font"/><Relationship Id="rId70" Target="slides/slide53.xml" Type="http://schemas.openxmlformats.org/officeDocument/2006/relationships/slide"/><Relationship Id="rId71" Target="slides/slide54.xml" Type="http://schemas.openxmlformats.org/officeDocument/2006/relationships/slide"/><Relationship Id="rId72" Target="slides/slide55.xml" Type="http://schemas.openxmlformats.org/officeDocument/2006/relationships/slide"/><Relationship Id="rId73" Target="slides/slide56.xml" Type="http://schemas.openxmlformats.org/officeDocument/2006/relationships/slide"/><Relationship Id="rId74" Target="slides/slide57.xml" Type="http://schemas.openxmlformats.org/officeDocument/2006/relationships/slide"/><Relationship Id="rId75" Target="slides/slide58.xml" Type="http://schemas.openxmlformats.org/officeDocument/2006/relationships/slide"/><Relationship Id="rId76" Target="slides/slide59.xml" Type="http://schemas.openxmlformats.org/officeDocument/2006/relationships/slide"/><Relationship Id="rId77" Target="slides/slide60.xml" Type="http://schemas.openxmlformats.org/officeDocument/2006/relationships/slide"/><Relationship Id="rId78" Target="slides/slide61.xml" Type="http://schemas.openxmlformats.org/officeDocument/2006/relationships/slide"/><Relationship Id="rId79" Target="slides/slide62.xml" Type="http://schemas.openxmlformats.org/officeDocument/2006/relationships/slide"/><Relationship Id="rId8" Target="fonts/font8.fntdata" Type="http://schemas.openxmlformats.org/officeDocument/2006/relationships/font"/><Relationship Id="rId80" Target="slides/slide63.xml" Type="http://schemas.openxmlformats.org/officeDocument/2006/relationships/slide"/><Relationship Id="rId81" Target="slides/slide64.xml" Type="http://schemas.openxmlformats.org/officeDocument/2006/relationships/slide"/><Relationship Id="rId82" Target="slides/slide65.xml" Type="http://schemas.openxmlformats.org/officeDocument/2006/relationships/slide"/><Relationship Id="rId83" Target="slides/slide66.xml" Type="http://schemas.openxmlformats.org/officeDocument/2006/relationships/slide"/><Relationship Id="rId84" Target="slides/slide67.xml" Type="http://schemas.openxmlformats.org/officeDocument/2006/relationships/slide"/><Relationship Id="rId85" Target="slides/slide68.xml" Type="http://schemas.openxmlformats.org/officeDocument/2006/relationships/slide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Relationship Id="rId3" Target="../media/image2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jpe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81000" y="709591"/>
            <a:ext cx="19202400" cy="870606"/>
            <a:chOff x="0" y="0"/>
            <a:chExt cx="25603200" cy="1160808"/>
          </a:xfrm>
        </p:grpSpPr>
        <p:sp>
          <p:nvSpPr>
            <p:cNvPr name="AutoShape 3" id="3"/>
            <p:cNvSpPr/>
            <p:nvPr/>
          </p:nvSpPr>
          <p:spPr>
            <a:xfrm rot="0">
              <a:off x="0" y="1025341"/>
              <a:ext cx="25603200" cy="135467"/>
            </a:xfrm>
            <a:prstGeom prst="rect">
              <a:avLst/>
            </a:prstGeom>
            <a:solidFill>
              <a:srgbClr val="BC1823"/>
            </a:solidFill>
          </p:spPr>
        </p:sp>
        <p:sp>
          <p:nvSpPr>
            <p:cNvPr name="TextBox 4" id="4"/>
            <p:cNvSpPr txBox="true"/>
            <p:nvPr/>
          </p:nvSpPr>
          <p:spPr>
            <a:xfrm rot="0">
              <a:off x="1879600" y="-38100"/>
              <a:ext cx="21738131" cy="453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7E6B73"/>
                  </a:solidFill>
                  <a:latin typeface="Open Sans Bold"/>
                </a:rPr>
                <a:t>COMMUNITY ACTION OF GREATER INDIANAPOLIS, INC.</a:t>
              </a:r>
            </a:p>
          </p:txBody>
        </p:sp>
      </p:grpSp>
      <p:sp>
        <p:nvSpPr>
          <p:cNvPr name="AutoShape 5" id="5"/>
          <p:cNvSpPr/>
          <p:nvPr/>
        </p:nvSpPr>
        <p:spPr>
          <a:xfrm rot="0">
            <a:off x="-303226" y="9086528"/>
            <a:ext cx="18986500" cy="18034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6" id="6"/>
          <p:cNvSpPr txBox="true"/>
          <p:nvPr/>
        </p:nvSpPr>
        <p:spPr>
          <a:xfrm rot="0">
            <a:off x="1028700" y="9374988"/>
            <a:ext cx="6331577" cy="359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8F7F0"/>
                </a:solidFill>
                <a:latin typeface="ABeeZee"/>
              </a:rPr>
              <a:t>3266 N. Meridian Street, Indianapolis, IN 46208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4566431"/>
            <a:ext cx="16322648" cy="35415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39"/>
              </a:lnSpc>
            </a:pPr>
            <a:r>
              <a:rPr lang="en-US" sz="14000">
                <a:solidFill>
                  <a:srgbClr val="7E6B73"/>
                </a:solidFill>
                <a:latin typeface="Open Sans Bold"/>
              </a:rPr>
              <a:t>2</a:t>
            </a:r>
            <a:r>
              <a:rPr lang="en-US" sz="13999">
                <a:solidFill>
                  <a:srgbClr val="7E6B73"/>
                </a:solidFill>
                <a:latin typeface="Open Sans Bold"/>
              </a:rPr>
              <a:t>019</a:t>
            </a:r>
          </a:p>
          <a:p>
            <a:pPr algn="l">
              <a:lnSpc>
                <a:spcPts val="12210"/>
              </a:lnSpc>
            </a:pPr>
            <a:r>
              <a:rPr lang="en-US" sz="11000">
                <a:solidFill>
                  <a:srgbClr val="7E6B73"/>
                </a:solidFill>
                <a:latin typeface="Open Sans Bold"/>
              </a:rPr>
              <a:t>NEEDS ASSESSMENT</a:t>
            </a:r>
          </a:p>
        </p:txBody>
      </p:sp>
      <p:pic>
        <p:nvPicPr>
          <p:cNvPr name="Picture 8" id="8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5598871" y="164690"/>
            <a:ext cx="2343429" cy="1089801"/>
          </a:xfrm>
          <a:prstGeom prst="rect">
            <a:avLst/>
          </a:prstGeom>
        </p:spPr>
      </p:pic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7611699" y="9494712"/>
            <a:ext cx="167609" cy="167609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258920" y="9447087"/>
            <a:ext cx="6331577" cy="359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8F7F0"/>
                </a:solidFill>
                <a:latin typeface="ABeeZee"/>
              </a:rPr>
              <a:t>317-396-1800</a:t>
            </a:r>
          </a:p>
        </p:txBody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0798270" y="9566810"/>
            <a:ext cx="167609" cy="167609"/>
            <a:chOff x="0" y="0"/>
            <a:chExt cx="6350000" cy="6350000"/>
          </a:xfrm>
        </p:grpSpPr>
        <p:sp>
          <p:nvSpPr>
            <p:cNvPr name="Freeform 13" id="1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r="r" b="b" t="t" l="l"/>
              <a:pathLst>
                <a:path h="6360176" w="6663624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1424708" y="9447087"/>
            <a:ext cx="6331577" cy="359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F8F7F0"/>
                </a:solidFill>
                <a:latin typeface="ABeeZee"/>
              </a:rPr>
              <a:t>www.cagi-in.org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8635" t="34241" r="32990" b="14832"/>
          <a:stretch>
            <a:fillRect/>
          </a:stretch>
        </p:blipFill>
        <p:spPr>
          <a:xfrm flipH="false" flipV="false" rot="0">
            <a:off x="876300" y="1595217"/>
            <a:ext cx="7419138" cy="709656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8141" t="18731" r="31880" b="25481"/>
          <a:stretch>
            <a:fillRect/>
          </a:stretch>
        </p:blipFill>
        <p:spPr>
          <a:xfrm flipH="false" flipV="false" rot="0">
            <a:off x="9960843" y="1524306"/>
            <a:ext cx="7298457" cy="7238387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Boone County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1604598" y="9856594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8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149" t="15848" r="28055" b="35772"/>
          <a:stretch>
            <a:fillRect/>
          </a:stretch>
        </p:blipFill>
        <p:spPr>
          <a:xfrm flipH="false" flipV="false" rot="0">
            <a:off x="876300" y="1162050"/>
            <a:ext cx="6483461" cy="3817023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8642" t="24876" r="28055" b="26512"/>
          <a:stretch>
            <a:fillRect/>
          </a:stretch>
        </p:blipFill>
        <p:spPr>
          <a:xfrm flipH="false" flipV="false" rot="0">
            <a:off x="9789393" y="1162050"/>
            <a:ext cx="6686550" cy="40005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8642" t="8672" r="28672" b="40401"/>
          <a:stretch>
            <a:fillRect/>
          </a:stretch>
        </p:blipFill>
        <p:spPr>
          <a:xfrm flipH="false" flipV="false" rot="0">
            <a:off x="1155589" y="5313451"/>
            <a:ext cx="6204171" cy="394484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28519" t="33440" r="28672" b="16559"/>
          <a:stretch>
            <a:fillRect/>
          </a:stretch>
        </p:blipFill>
        <p:spPr>
          <a:xfrm flipH="false" flipV="false" rot="0">
            <a:off x="10132293" y="5473030"/>
            <a:ext cx="6343650" cy="394878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Boone County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1604598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9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6044" t="34203" r="30646" b="15796"/>
          <a:stretch>
            <a:fillRect/>
          </a:stretch>
        </p:blipFill>
        <p:spPr>
          <a:xfrm flipH="false" flipV="false" rot="0">
            <a:off x="876300" y="1386036"/>
            <a:ext cx="7942921" cy="635433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7895" t="18230" r="29166" b="25981"/>
          <a:stretch>
            <a:fillRect/>
          </a:stretch>
        </p:blipFill>
        <p:spPr>
          <a:xfrm flipH="false" flipV="false" rot="0">
            <a:off x="10575898" y="1386036"/>
            <a:ext cx="7167126" cy="6469204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Hamilton County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1452198" y="9852204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10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642" t="15000" r="28672" b="36388"/>
          <a:stretch>
            <a:fillRect/>
          </a:stretch>
        </p:blipFill>
        <p:spPr>
          <a:xfrm flipH="false" flipV="false" rot="0">
            <a:off x="876300" y="1143000"/>
            <a:ext cx="6591300" cy="40005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0077" t="24615" r="30399" b="26448"/>
          <a:stretch>
            <a:fillRect/>
          </a:stretch>
        </p:blipFill>
        <p:spPr>
          <a:xfrm flipH="false" flipV="false" rot="0">
            <a:off x="10575898" y="1295400"/>
            <a:ext cx="5600700" cy="3695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2967" t="8750" r="23614" b="28518"/>
          <a:stretch>
            <a:fillRect/>
          </a:stretch>
        </p:blipFill>
        <p:spPr>
          <a:xfrm flipH="false" flipV="false" rot="0">
            <a:off x="1028700" y="5406405"/>
            <a:ext cx="6154504" cy="385189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23214" t="8518" r="23244" b="34305"/>
          <a:stretch>
            <a:fillRect/>
          </a:stretch>
        </p:blipFill>
        <p:spPr>
          <a:xfrm flipH="false" flipV="false" rot="0">
            <a:off x="10145011" y="5406405"/>
            <a:ext cx="6462476" cy="367795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Hamilton County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1604598" y="9833972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11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4070" t="37811" r="29166" b="4318"/>
          <a:stretch>
            <a:fillRect/>
          </a:stretch>
        </p:blipFill>
        <p:spPr>
          <a:xfrm flipH="false" flipV="false" rot="0">
            <a:off x="851126" y="1378148"/>
            <a:ext cx="7854551" cy="658938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7895" t="16514" r="29782" b="20059"/>
          <a:stretch>
            <a:fillRect/>
          </a:stretch>
        </p:blipFill>
        <p:spPr>
          <a:xfrm flipH="false" flipV="false" rot="0">
            <a:off x="10575898" y="1252363"/>
            <a:ext cx="6541355" cy="684095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Hendricks County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1452198" y="979669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12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6422" t="8075" r="26822" b="36137"/>
          <a:stretch>
            <a:fillRect/>
          </a:stretch>
        </p:blipFill>
        <p:spPr>
          <a:xfrm flipH="false" flipV="false" rot="0">
            <a:off x="876300" y="1464692"/>
            <a:ext cx="6151034" cy="3911344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6422" t="9927" r="25835" b="33359"/>
          <a:stretch>
            <a:fillRect/>
          </a:stretch>
        </p:blipFill>
        <p:spPr>
          <a:xfrm flipH="false" flipV="false" rot="0">
            <a:off x="9827493" y="1293242"/>
            <a:ext cx="6449148" cy="408279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6298" t="11084" r="27438" b="33822"/>
          <a:stretch>
            <a:fillRect/>
          </a:stretch>
        </p:blipFill>
        <p:spPr>
          <a:xfrm flipH="false" flipV="false" rot="0">
            <a:off x="1070292" y="5477564"/>
            <a:ext cx="5957042" cy="378073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25435" t="15483" r="26945" b="33591"/>
          <a:stretch>
            <a:fillRect/>
          </a:stretch>
        </p:blipFill>
        <p:spPr>
          <a:xfrm flipH="false" flipV="false" rot="0">
            <a:off x="9827493" y="5665022"/>
            <a:ext cx="6304569" cy="359327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Hendricks County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1452198" y="9721309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13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5427" t="38062" r="30029" b="4761"/>
          <a:stretch>
            <a:fillRect/>
          </a:stretch>
        </p:blipFill>
        <p:spPr>
          <a:xfrm flipH="false" flipV="false" rot="0">
            <a:off x="876300" y="1379786"/>
            <a:ext cx="7569008" cy="6676947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4440" t="15451" r="30029" b="20196"/>
          <a:stretch>
            <a:fillRect/>
          </a:stretch>
        </p:blipFill>
        <p:spPr>
          <a:xfrm flipH="false" flipV="false" rot="0">
            <a:off x="10284693" y="1379786"/>
            <a:ext cx="7284337" cy="703140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Marion County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11452198" y="9798328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14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7532" t="10063" r="26451" b="36927"/>
          <a:stretch>
            <a:fillRect/>
          </a:stretch>
        </p:blipFill>
        <p:spPr>
          <a:xfrm flipH="false" flipV="false" rot="0">
            <a:off x="876300" y="1361554"/>
            <a:ext cx="5981402" cy="367222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6668" t="11220" r="25835" b="33686"/>
          <a:stretch>
            <a:fillRect/>
          </a:stretch>
        </p:blipFill>
        <p:spPr>
          <a:xfrm flipH="false" flipV="false" rot="0">
            <a:off x="9906000" y="1197559"/>
            <a:ext cx="6470940" cy="400021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6298" t="11220" r="26945" b="33223"/>
          <a:stretch>
            <a:fillRect/>
          </a:stretch>
        </p:blipFill>
        <p:spPr>
          <a:xfrm flipH="false" flipV="false" rot="0">
            <a:off x="949114" y="5323954"/>
            <a:ext cx="5835774" cy="369547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25188" t="15618" r="24848" b="32297"/>
          <a:stretch>
            <a:fillRect/>
          </a:stretch>
        </p:blipFill>
        <p:spPr>
          <a:xfrm flipH="false" flipV="false" rot="0">
            <a:off x="10132293" y="5571604"/>
            <a:ext cx="6206089" cy="344782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Marion County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1452198" y="9799146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949852" y="9737904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4810" t="38313" r="26945" b="4741"/>
          <a:stretch>
            <a:fillRect/>
          </a:stretch>
        </p:blipFill>
        <p:spPr>
          <a:xfrm flipH="false" flipV="false" rot="0">
            <a:off x="876300" y="1495723"/>
            <a:ext cx="8267700" cy="656082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7895" t="15628" r="31016" b="19093"/>
          <a:stretch>
            <a:fillRect/>
          </a:stretch>
        </p:blipFill>
        <p:spPr>
          <a:xfrm flipH="false" flipV="false" rot="0">
            <a:off x="10818093" y="1495723"/>
            <a:ext cx="6140813" cy="6871862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Tipton County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22810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16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6175" t="9542" r="25465" b="36291"/>
          <a:stretch>
            <a:fillRect/>
          </a:stretch>
        </p:blipFill>
        <p:spPr>
          <a:xfrm flipH="false" flipV="false" rot="0">
            <a:off x="876300" y="1490142"/>
            <a:ext cx="6446099" cy="3847926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25681" t="10931" r="25711" b="33744"/>
          <a:stretch>
            <a:fillRect/>
          </a:stretch>
        </p:blipFill>
        <p:spPr>
          <a:xfrm flipH="false" flipV="false" rot="0">
            <a:off x="10265643" y="1137630"/>
            <a:ext cx="6603820" cy="400587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5805" t="10468" r="26328" b="34207"/>
          <a:stretch>
            <a:fillRect/>
          </a:stretch>
        </p:blipFill>
        <p:spPr>
          <a:xfrm flipH="false" flipV="false" rot="0">
            <a:off x="1028700" y="5552951"/>
            <a:ext cx="6015378" cy="370534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25805" t="15560" r="26081" b="32818"/>
          <a:stretch>
            <a:fillRect/>
          </a:stretch>
        </p:blipFill>
        <p:spPr>
          <a:xfrm flipH="false" flipV="false" rot="0">
            <a:off x="10575898" y="5663425"/>
            <a:ext cx="6287001" cy="359487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Tipton County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11223598" y="9804579"/>
            <a:ext cx="28711498" cy="198463"/>
            <a:chOff x="0" y="0"/>
            <a:chExt cx="38281998" cy="26461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17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292100" y="88735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4778402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74727" y="762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Table of Contents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74727" y="14622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CENSUS DATA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9177" y="2037061"/>
            <a:ext cx="9236048" cy="27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(2 - 3)     CAGI Service Area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(4 - 7)     CAGI Service Area Trends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(8 - 9)     Boone County Snapshot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(10 - 11) Hamilton County Snapshot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(12)         Hendricks County Snapshot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(13 - 15) Marion County Snapshot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(16)         Tipton County Snapshot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0">
            <a:off x="774727" y="11418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8" id="8"/>
          <p:cNvSpPr txBox="true"/>
          <p:nvPr/>
        </p:nvSpPr>
        <p:spPr>
          <a:xfrm rot="0">
            <a:off x="5918227" y="14622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DEMOGRAPHIC MAPS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59502" y="2037061"/>
            <a:ext cx="4621199" cy="3813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(19)        Major Employers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(20)        Crime Index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(21)        Educational Attainment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(22)        Change over HH 62+ years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(23)        Median HH Income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(24)        Population Growth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(25)        Population Density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(26)        Race Ethnicity Map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(27)        Study Area Map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(28)        Unemployment Map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918227" y="6017587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EMPLOYMENT REPORT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918227" y="6589087"/>
            <a:ext cx="5502248" cy="2079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(30 - 31)   Class of Worker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(32)           Employed Population by Industry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(33 - 35)   Employed Population by Occupation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(36 - 37)   Top Employers </a:t>
            </a:r>
          </a:p>
          <a:p>
            <a:pPr algn="l">
              <a:lnSpc>
                <a:spcPts val="2737"/>
              </a:lnSpc>
            </a:pP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649075" y="14622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HOUSING UNITS REPORT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693525" y="2035397"/>
            <a:ext cx="9236048" cy="27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(39 - 40)   Housing Units in Structure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(41 - 42)   Housing Units by Structure Built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(43 - 44)   Renter Household Moved to Unit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(45 - 46)   Owner Household Moved to Unit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(47 - 48)   Occupied Housing Units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(49 - 50)   Owner - Occupied Housing Units by Value</a:t>
            </a:r>
          </a:p>
          <a:p>
            <a:pPr algn="l">
              <a:lnSpc>
                <a:spcPts val="2737"/>
              </a:lnSpc>
            </a:pP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693525" y="4760847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HOUSEHOLD REPORT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693525" y="5335670"/>
            <a:ext cx="5502248" cy="3119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(52 - 54)   HH Presence of People &lt; 18 years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(55 - 57)   Family HH Presence of Own Children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(58 - 59)   Group Quarters Population by Type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(60 - 61)   Families by Poverty Status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(62)          Population by Age &amp; Sex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(63 - 64)  Population by Age 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(65)          2019 Population by Age </a:t>
            </a:r>
          </a:p>
          <a:p>
            <a:pPr algn="l">
              <a:lnSpc>
                <a:spcPts val="2737"/>
              </a:lnSpc>
            </a:pPr>
          </a:p>
          <a:p>
            <a:pPr algn="l">
              <a:lnSpc>
                <a:spcPts val="2737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5970" t="0" r="43289" b="0"/>
          <a:stretch>
            <a:fillRect/>
          </a:stretch>
        </p:blipFill>
        <p:spPr>
          <a:xfrm flipH="false" flipV="false" rot="0">
            <a:off x="1028700" y="1028700"/>
            <a:ext cx="5908953" cy="966341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349250" y="88354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7978802" y="9525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Demographic Maps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21652" y="25290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INCLUDES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62927" y="3313411"/>
            <a:ext cx="9236048" cy="3813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Major Employers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Crime Index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Educational Attainment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HH AMI Change 65 years and Older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Median Household Income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Population Growth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Population Density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Race Ethnicity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Study Area </a:t>
            </a:r>
          </a:p>
          <a:p>
            <a:pPr algn="l" marL="322789" indent="-161395" lvl="1">
              <a:lnSpc>
                <a:spcPts val="2737"/>
              </a:lnSpc>
              <a:buFont typeface="Arial"/>
              <a:buChar char="•"/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U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nemployment 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7" id="7"/>
          <p:cNvSpPr/>
          <p:nvPr/>
        </p:nvSpPr>
        <p:spPr>
          <a:xfrm rot="0">
            <a:off x="7978802" y="20181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grpSp>
        <p:nvGrpSpPr>
          <p:cNvPr name="Group 8" id="8"/>
          <p:cNvGrpSpPr/>
          <p:nvPr/>
        </p:nvGrpSpPr>
        <p:grpSpPr>
          <a:xfrm rot="0">
            <a:off x="-11279506" y="9597741"/>
            <a:ext cx="28711498" cy="198463"/>
            <a:chOff x="0" y="0"/>
            <a:chExt cx="38281998" cy="264617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18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763988" y="1767485"/>
            <a:ext cx="8760024" cy="67520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Major Employers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0993756" y="9770010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19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778402" y="1678832"/>
            <a:ext cx="8990060" cy="692933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Crime Index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08928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20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96731" y="1525617"/>
            <a:ext cx="11417831" cy="695210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Educational Attainment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0974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21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964382" y="1028700"/>
            <a:ext cx="6359236" cy="822960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HH AM1 Change Over HH 62+ years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61698" y="9829615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22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745198" y="1870247"/>
            <a:ext cx="10797603" cy="654650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Median Household Incomes 2018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11384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23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416805" y="1409700"/>
            <a:ext cx="11454389" cy="691364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Population Growth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793153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762170" y="1842041"/>
            <a:ext cx="10763660" cy="660291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Population Density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32071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25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91715" y="1597468"/>
            <a:ext cx="12654864" cy="719887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Race Ethnicity Map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813840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26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228309" y="1552234"/>
            <a:ext cx="11831382" cy="724410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Study Area Map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452198" y="9776558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27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10357" t="0" r="48903" b="0"/>
          <a:stretch>
            <a:fillRect/>
          </a:stretch>
        </p:blipFill>
        <p:spPr>
          <a:xfrm flipH="false" flipV="false" rot="0">
            <a:off x="1028700" y="1028700"/>
            <a:ext cx="5908953" cy="966341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292100" y="88735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4778402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78802" y="9525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Census Data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78802" y="25671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INCLUDES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20077" y="3351511"/>
            <a:ext cx="9236048" cy="2426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S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ervice Area Demography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S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ervice Area Housing Trends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S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ervice Area Population Trends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S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ervice Area Household Trends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S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ervice Area Housing Trends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C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ounty Snapshot Reports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8" id="8"/>
          <p:cNvSpPr/>
          <p:nvPr/>
        </p:nvSpPr>
        <p:spPr>
          <a:xfrm rot="0">
            <a:off x="7978802" y="20181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-11452198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101701" y="1569206"/>
            <a:ext cx="11564233" cy="707250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Unemployment Map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28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29591" t="0" r="29591" b="0"/>
          <a:stretch>
            <a:fillRect/>
          </a:stretch>
        </p:blipFill>
        <p:spPr>
          <a:xfrm flipH="false" flipV="false" rot="0">
            <a:off x="1028700" y="1057275"/>
            <a:ext cx="5908953" cy="966341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292100" y="88735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4778402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78802" y="9525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Employment Report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78802" y="25671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INCLUDES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20077" y="3370561"/>
            <a:ext cx="9236048" cy="1732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C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lass of Worker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E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mployed Population by Industry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E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mployed Population by Occupation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T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op Employers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8" id="8"/>
          <p:cNvSpPr/>
          <p:nvPr/>
        </p:nvSpPr>
        <p:spPr>
          <a:xfrm rot="0">
            <a:off x="7978802" y="20181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-11452198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29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1857" t="9112" r="20777" b="28393"/>
          <a:stretch>
            <a:fillRect/>
          </a:stretch>
        </p:blipFill>
        <p:spPr>
          <a:xfrm flipH="false" flipV="false" rot="0">
            <a:off x="3101701" y="1620256"/>
            <a:ext cx="12276098" cy="712734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Class of Worker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30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2967" t="15256" r="21147" b="10668"/>
          <a:stretch>
            <a:fillRect/>
          </a:stretch>
        </p:blipFill>
        <p:spPr>
          <a:xfrm flipH="false" flipV="false" rot="0">
            <a:off x="4016402" y="1312738"/>
            <a:ext cx="10593978" cy="748360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Class of Worker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31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5275" t="9557" r="28832" b="13590"/>
          <a:stretch>
            <a:fillRect/>
          </a:stretch>
        </p:blipFill>
        <p:spPr>
          <a:xfrm flipH="false" flipV="false" rot="0">
            <a:off x="4942983" y="1408807"/>
            <a:ext cx="8795215" cy="784949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Employed Population by Industry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32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2837" t="5612" r="34964" b="19850"/>
          <a:stretch>
            <a:fillRect/>
          </a:stretch>
        </p:blipFill>
        <p:spPr>
          <a:xfrm flipH="false" flipV="false" rot="0">
            <a:off x="5819672" y="1320762"/>
            <a:ext cx="6566381" cy="810105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Employed Population by Occupation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33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9382" t="27150" r="32373" b="11507"/>
          <a:stretch>
            <a:fillRect/>
          </a:stretch>
        </p:blipFill>
        <p:spPr>
          <a:xfrm flipH="false" flipV="false" rot="0">
            <a:off x="4778402" y="1220464"/>
            <a:ext cx="9178423" cy="784607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86131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Employed Population by Occupation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34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3234" t="41280" r="26308" b="4784"/>
          <a:stretch>
            <a:fillRect/>
          </a:stretch>
        </p:blipFill>
        <p:spPr>
          <a:xfrm flipH="false" flipV="false" rot="0">
            <a:off x="3207238" y="1816075"/>
            <a:ext cx="12307833" cy="701155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Employed Population by Occupation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35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Top Employers 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36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76300" y="3207396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A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mazon Fulfillment Center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Employer 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95874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Industry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0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# Employees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747902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Annual Sales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95874" y="3207396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Mail Order Fulfillment Service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390201" y="3207396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2,500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4670101" y="3207396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76300" y="3851513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A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mazon, Inc.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5195874" y="3851513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Internet &amp; Catalog Shopping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390201" y="385151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1,000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4670101" y="385151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$397,379,000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876300" y="4451758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W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itham Hospital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5195874" y="4451758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Drug Detection Service &amp; Equipment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0390201" y="445175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800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4670101" y="445175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$118,289,000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876300" y="5095875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W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itham Memorial Hospital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5195874" y="5095875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Hospitals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0390201" y="509587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563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4670101" y="509587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876300" y="5739992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W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itham Health Services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8" id="28"/>
          <p:cNvSpPr txBox="true"/>
          <p:nvPr/>
        </p:nvSpPr>
        <p:spPr>
          <a:xfrm rot="0">
            <a:off x="5195874" y="5739992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Physicians &amp; Surgeons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10390201" y="5739992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500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4670101" y="5739992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$5,477,000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876300" y="6384110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W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itham Health Services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32" id="32"/>
          <p:cNvSpPr txBox="true"/>
          <p:nvPr/>
        </p:nvSpPr>
        <p:spPr>
          <a:xfrm rot="0">
            <a:off x="5195874" y="6384110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Home Health Service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10390201" y="6384110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300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4670101" y="6384110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$11,806,000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876300" y="7028227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M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eijer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195874" y="7003398"/>
            <a:ext cx="44608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Grocers - retailer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37" id="37"/>
          <p:cNvSpPr txBox="true"/>
          <p:nvPr/>
        </p:nvSpPr>
        <p:spPr>
          <a:xfrm rot="0">
            <a:off x="10390201" y="700339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300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14670101" y="700339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$55,058,000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9" id="39"/>
          <p:cNvSpPr txBox="true"/>
          <p:nvPr/>
        </p:nvSpPr>
        <p:spPr>
          <a:xfrm rot="0">
            <a:off x="876300" y="7647515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Z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ionsville Meadows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195874" y="7622685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Hospices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0390201" y="762268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277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14670101" y="759785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$21,444,000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876300" y="8241973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O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ld Indiana Family Fun Park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195874" y="8241973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Parks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390201" y="821714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275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14747902" y="821714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Top Employers 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37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76300" y="3207396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Jet Star, Inc.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876300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Employer 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195874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Industry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0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# Employees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747902" y="2066086"/>
            <a:ext cx="3540098" cy="510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7E6B73"/>
                </a:solidFill>
                <a:latin typeface="Open Sans Bold"/>
              </a:rPr>
              <a:t>Annual Sales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195874" y="3207396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Trucking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90201" y="3207396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250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876300" y="3851513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C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onseco Life Insurance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95874" y="3851513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Insurance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90201" y="385151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4,001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876300" y="4451758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C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no Financial Group, Inc.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195874" y="4451758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Insurance Holding Companies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90201" y="4451758"/>
            <a:ext cx="24669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2,300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76300" y="5095875"/>
            <a:ext cx="32416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B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ankers Conseco Life Ins.</a:t>
            </a: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5195874" y="5095875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Insurance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390201" y="5095875"/>
            <a:ext cx="24669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2,300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670101" y="509587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876300" y="5739992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R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ci, LLC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195874" y="5739992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Vacation Time Sharing Plans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90201" y="5739992"/>
            <a:ext cx="24669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2,000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300" y="6384110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N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avient Corp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195874" y="6384110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Loans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87000" y="6359280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1,700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0" id="30"/>
          <p:cNvSpPr txBox="true"/>
          <p:nvPr/>
        </p:nvSpPr>
        <p:spPr>
          <a:xfrm rot="0">
            <a:off x="14670101" y="6384110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$913,956,000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876300" y="7028227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R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iverview Health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195874" y="7003398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Hospitals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390201" y="7003398"/>
            <a:ext cx="24669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1,500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670101" y="700339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$280,554,000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5" id="35"/>
          <p:cNvSpPr txBox="true"/>
          <p:nvPr/>
        </p:nvSpPr>
        <p:spPr>
          <a:xfrm rot="0">
            <a:off x="876300" y="7647515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W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ashington National Ins.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195874" y="7622685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Insurance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287000" y="764751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   1,500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38" id="38"/>
          <p:cNvSpPr txBox="true"/>
          <p:nvPr/>
        </p:nvSpPr>
        <p:spPr>
          <a:xfrm rot="0">
            <a:off x="876300" y="8241973"/>
            <a:ext cx="32416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R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iverview Hospital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195874" y="8241973"/>
            <a:ext cx="44608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Hospitals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0390201" y="8217143"/>
            <a:ext cx="2466948" cy="344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1,013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4792352" y="824197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14670101" y="3207396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$46,136,000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3" id="43"/>
          <p:cNvSpPr txBox="true"/>
          <p:nvPr/>
        </p:nvSpPr>
        <p:spPr>
          <a:xfrm rot="0">
            <a:off x="14670101" y="3807640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14670101" y="4451758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4670101" y="5715163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  <p:sp>
        <p:nvSpPr>
          <p:cNvPr name="TextBox 46" id="46"/>
          <p:cNvSpPr txBox="true"/>
          <p:nvPr/>
        </p:nvSpPr>
        <p:spPr>
          <a:xfrm rot="0">
            <a:off x="14792352" y="7622685"/>
            <a:ext cx="2466948" cy="691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-----------</a:t>
            </a:r>
          </a:p>
          <a:p>
            <a:pPr algn="ctr">
              <a:lnSpc>
                <a:spcPts val="2737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8039" t="35049" r="28898" b="4891"/>
          <a:stretch>
            <a:fillRect/>
          </a:stretch>
        </p:blipFill>
        <p:spPr>
          <a:xfrm flipH="false" flipV="false" rot="0">
            <a:off x="1733550" y="1410531"/>
            <a:ext cx="6629400" cy="6770638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37278" t="15836" r="27315" b="6848"/>
          <a:stretch>
            <a:fillRect/>
          </a:stretch>
        </p:blipFill>
        <p:spPr>
          <a:xfrm flipH="false" flipV="false" rot="0">
            <a:off x="10684743" y="1410531"/>
            <a:ext cx="6113959" cy="71152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6300" y="82627"/>
            <a:ext cx="701354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9318598" y="2867250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11795098" y="9897518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2</a:t>
            </a: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110" t="0" r="4110" b="0"/>
          <a:stretch>
            <a:fillRect/>
          </a:stretch>
        </p:blipFill>
        <p:spPr>
          <a:xfrm flipH="false" flipV="false" rot="0">
            <a:off x="1028700" y="1057275"/>
            <a:ext cx="5908953" cy="966341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292100" y="88735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4778402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78802" y="9525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Housing Units Report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78802" y="25671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INCLUDES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20077" y="3370561"/>
            <a:ext cx="9236048" cy="27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H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ousing units in Structure 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H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ousing Units by Year Structure Built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R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enter Household Moved to Unit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O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wner Household Moved to Unit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 Occupied Housing Units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 Owner - Occupied Housing Units by Value</a:t>
            </a:r>
          </a:p>
          <a:p>
            <a:pPr algn="l">
              <a:lnSpc>
                <a:spcPts val="2737"/>
              </a:lnSpc>
            </a:pP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8" id="8"/>
          <p:cNvSpPr/>
          <p:nvPr/>
        </p:nvSpPr>
        <p:spPr>
          <a:xfrm rot="0">
            <a:off x="7978802" y="20181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-11452198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38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6105" t="42072" r="57540" b="10647"/>
          <a:stretch>
            <a:fillRect/>
          </a:stretch>
        </p:blipFill>
        <p:spPr>
          <a:xfrm flipH="false" flipV="false" rot="0">
            <a:off x="5885286" y="1610577"/>
            <a:ext cx="7390257" cy="706584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Housing Units in Structure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39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4927" t="41156" r="17816" b="4908"/>
          <a:stretch>
            <a:fillRect/>
          </a:stretch>
        </p:blipFill>
        <p:spPr>
          <a:xfrm flipH="false" flipV="false" rot="0">
            <a:off x="4741143" y="1522135"/>
            <a:ext cx="9387573" cy="72427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Housing Units in Structure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40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4702" t="16629" r="57046" b="32444"/>
          <a:stretch>
            <a:fillRect/>
          </a:stretch>
        </p:blipFill>
        <p:spPr>
          <a:xfrm flipH="false" flipV="false" rot="0">
            <a:off x="5445993" y="1630522"/>
            <a:ext cx="7939823" cy="7627778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Housing Units by Year Structure Built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41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4803" t="15713" r="17446" b="27341"/>
          <a:stretch>
            <a:fillRect/>
          </a:stretch>
        </p:blipFill>
        <p:spPr>
          <a:xfrm flipH="false" flipV="false" rot="0">
            <a:off x="4703043" y="1459779"/>
            <a:ext cx="9164380" cy="736744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Housing Units by Year Structure Built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42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195" t="36383" r="56429" b="24033"/>
          <a:stretch>
            <a:fillRect/>
          </a:stretch>
        </p:blipFill>
        <p:spPr>
          <a:xfrm flipH="false" flipV="false" rot="0">
            <a:off x="4837733" y="1572909"/>
            <a:ext cx="9605098" cy="714118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Renter Household Moved to Unit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43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5420" t="34309" r="16952" b="14301"/>
          <a:stretch>
            <a:fillRect/>
          </a:stretch>
        </p:blipFill>
        <p:spPr>
          <a:xfrm flipH="false" flipV="false" rot="0">
            <a:off x="4798293" y="1604367"/>
            <a:ext cx="9401843" cy="684330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Renter Household Moved to Unit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44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3962" t="33625" r="56429" b="25633"/>
          <a:stretch>
            <a:fillRect/>
          </a:stretch>
        </p:blipFill>
        <p:spPr>
          <a:xfrm flipH="false" flipV="false" rot="0">
            <a:off x="4417293" y="1519375"/>
            <a:ext cx="9883977" cy="724825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Owner Household Moved to Unit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45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4803" t="32477" r="16952" b="16364"/>
          <a:stretch>
            <a:fillRect/>
          </a:stretch>
        </p:blipFill>
        <p:spPr>
          <a:xfrm flipH="false" flipV="false" rot="0">
            <a:off x="4373549" y="1491704"/>
            <a:ext cx="9781289" cy="697311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Owner Household Moved to Unit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46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565" t="41515" r="56306" b="14734"/>
          <a:stretch>
            <a:fillRect/>
          </a:stretch>
        </p:blipFill>
        <p:spPr>
          <a:xfrm flipH="false" flipV="false" rot="0">
            <a:off x="4992714" y="1386159"/>
            <a:ext cx="8745485" cy="724954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Occupied Housing Units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47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4810" t="15672" r="26081" b="2151"/>
          <a:stretch>
            <a:fillRect/>
          </a:stretch>
        </p:blipFill>
        <p:spPr>
          <a:xfrm flipH="false" flipV="false" rot="0">
            <a:off x="5628769" y="1028700"/>
            <a:ext cx="7030463" cy="787323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82627"/>
            <a:ext cx="701354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604598" y="987155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3</a:t>
            </a:r>
          </a:p>
        </p:txBody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4680" t="44187" r="15965" b="6969"/>
          <a:stretch>
            <a:fillRect/>
          </a:stretch>
        </p:blipFill>
        <p:spPr>
          <a:xfrm flipH="false" flipV="false" rot="0">
            <a:off x="4683993" y="1579066"/>
            <a:ext cx="9898713" cy="654742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Occupied Housing Units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48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5072" t="22901" r="56676" b="9506"/>
          <a:stretch>
            <a:fillRect/>
          </a:stretch>
        </p:blipFill>
        <p:spPr>
          <a:xfrm flipH="false" flipV="false" rot="0">
            <a:off x="5949478" y="1275085"/>
            <a:ext cx="6389045" cy="81467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Owner - Occupied Housing Units by Value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49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45420" t="21985" r="15595" b="12042"/>
          <a:stretch>
            <a:fillRect/>
          </a:stretch>
        </p:blipFill>
        <p:spPr>
          <a:xfrm flipH="false" flipV="false" rot="0">
            <a:off x="4606022" y="1428304"/>
            <a:ext cx="8525310" cy="768896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Owner - Occupied Housing Units by Value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50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4196" t="0" r="4196" b="0"/>
          <a:stretch>
            <a:fillRect/>
          </a:stretch>
        </p:blipFill>
        <p:spPr>
          <a:xfrm flipH="false" flipV="false" rot="0">
            <a:off x="1028700" y="1057275"/>
            <a:ext cx="5908953" cy="9663417"/>
          </a:xfrm>
          <a:prstGeom prst="rect">
            <a:avLst/>
          </a:prstGeom>
        </p:spPr>
      </p:pic>
      <p:sp>
        <p:nvSpPr>
          <p:cNvPr name="AutoShape 3" id="3"/>
          <p:cNvSpPr/>
          <p:nvPr/>
        </p:nvSpPr>
        <p:spPr>
          <a:xfrm rot="0">
            <a:off x="-292100" y="8873539"/>
            <a:ext cx="18986500" cy="1723068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4778402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78802" y="952500"/>
            <a:ext cx="9280498" cy="74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7E6B73"/>
                </a:solidFill>
                <a:latin typeface="Open Sans Bold"/>
              </a:rPr>
              <a:t>Household Report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978802" y="2567138"/>
            <a:ext cx="9280498" cy="50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7E6B73"/>
                </a:solidFill>
                <a:latin typeface="Open Sans Bold"/>
              </a:rPr>
              <a:t>INCLUDES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20077" y="3370561"/>
            <a:ext cx="9236048" cy="2773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H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ouseholds by Presence of People &lt; 18 years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F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amily Households by Presence of Own Children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G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roup Quarters Population by Type</a:t>
            </a:r>
          </a:p>
          <a:p>
            <a:pPr algn="l">
              <a:lnSpc>
                <a:spcPts val="2737"/>
              </a:lnSpc>
            </a:pPr>
            <a:r>
              <a:rPr lang="en-US" sz="2000">
                <a:solidFill>
                  <a:srgbClr val="7E6B73"/>
                </a:solidFill>
                <a:latin typeface="Open Sans"/>
              </a:rPr>
              <a:t>• F</a:t>
            </a:r>
            <a:r>
              <a:rPr lang="en-US" sz="1955">
                <a:solidFill>
                  <a:srgbClr val="7E6B73"/>
                </a:solidFill>
                <a:latin typeface="Open Sans"/>
              </a:rPr>
              <a:t>amilies by Poverty Status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 Percent Population by Age and Sex</a:t>
            </a:r>
          </a:p>
          <a:p>
            <a:pPr algn="l">
              <a:lnSpc>
                <a:spcPts val="2737"/>
              </a:lnSpc>
            </a:pPr>
            <a:r>
              <a:rPr lang="en-US" sz="1955">
                <a:solidFill>
                  <a:srgbClr val="7E6B73"/>
                </a:solidFill>
                <a:latin typeface="Open Sans"/>
              </a:rPr>
              <a:t>- 2019 Population by Age</a:t>
            </a:r>
          </a:p>
          <a:p>
            <a:pPr algn="l">
              <a:lnSpc>
                <a:spcPts val="2737"/>
              </a:lnSpc>
            </a:pPr>
          </a:p>
          <a:p>
            <a:pPr algn="l">
              <a:lnSpc>
                <a:spcPts val="2737"/>
              </a:lnSpc>
            </a:pPr>
          </a:p>
        </p:txBody>
      </p:sp>
      <p:sp>
        <p:nvSpPr>
          <p:cNvPr name="AutoShape 8" id="8"/>
          <p:cNvSpPr/>
          <p:nvPr/>
        </p:nvSpPr>
        <p:spPr>
          <a:xfrm rot="0">
            <a:off x="7978802" y="2018117"/>
            <a:ext cx="7867650" cy="114300"/>
          </a:xfrm>
          <a:prstGeom prst="rect">
            <a:avLst/>
          </a:prstGeom>
          <a:solidFill>
            <a:srgbClr val="BC1823"/>
          </a:solidFill>
        </p:spPr>
      </p:sp>
      <p:sp>
        <p:nvSpPr>
          <p:cNvPr name="TextBox 9" id="9"/>
          <p:cNvSpPr txBox="true"/>
          <p:nvPr/>
        </p:nvSpPr>
        <p:spPr>
          <a:xfrm rot="0">
            <a:off x="-11452198" y="9552981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51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766" t="33695" r="32620" b="10980"/>
          <a:stretch>
            <a:fillRect/>
          </a:stretch>
        </p:blipFill>
        <p:spPr>
          <a:xfrm flipH="false" flipV="false" rot="0">
            <a:off x="4741143" y="1477566"/>
            <a:ext cx="9199874" cy="702482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Households by Presence of People &gt; 18 years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52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9752" t="18195" r="32620" b="30646"/>
          <a:stretch>
            <a:fillRect/>
          </a:stretch>
        </p:blipFill>
        <p:spPr>
          <a:xfrm flipH="false" flipV="false" rot="0">
            <a:off x="4952666" y="1960545"/>
            <a:ext cx="8785532" cy="63659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Households by Presence of People &gt; 18 years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53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766" t="14038" r="31139" b="38970"/>
          <a:stretch>
            <a:fillRect/>
          </a:stretch>
        </p:blipFill>
        <p:spPr>
          <a:xfrm flipH="false" flipV="false" rot="0">
            <a:off x="3373093" y="1691729"/>
            <a:ext cx="11541815" cy="720919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28618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Households by Presence of People &gt; 18 years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54</a:t>
              </a:r>
            </a:p>
          </p:txBody>
        </p:sp>
      </p:grp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642" t="23539" r="30152" b="28080"/>
          <a:stretch>
            <a:fillRect/>
          </a:stretch>
        </p:blipFill>
        <p:spPr>
          <a:xfrm flipH="false" flipV="false" rot="0">
            <a:off x="4093443" y="1861021"/>
            <a:ext cx="11265156" cy="704915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Family Households by Presence of Own Children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55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30493" t="10991" r="32620" b="48267"/>
          <a:stretch>
            <a:fillRect/>
          </a:stretch>
        </p:blipFill>
        <p:spPr>
          <a:xfrm flipH="false" flipV="false" rot="0">
            <a:off x="3389755" y="1756386"/>
            <a:ext cx="11508491" cy="6774229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Family Households by Presence of Own Children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56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9382" t="20492" r="32373" b="34137"/>
          <a:stretch>
            <a:fillRect/>
          </a:stretch>
        </p:blipFill>
        <p:spPr>
          <a:xfrm flipH="false" flipV="false" rot="0">
            <a:off x="3580803" y="1626124"/>
            <a:ext cx="11126395" cy="703475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Family Households by Presence of Own Children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57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1240" t="17187" r="20804" b="12762"/>
          <a:stretch>
            <a:fillRect/>
          </a:stretch>
        </p:blipFill>
        <p:spPr>
          <a:xfrm flipH="false" flipV="false" rot="0">
            <a:off x="3678420" y="1146947"/>
            <a:ext cx="11978373" cy="771606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82627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 Trends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756998" y="9834270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4</a:t>
            </a:r>
          </a:p>
        </p:txBody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9876" t="36011" r="33607" b="11442"/>
          <a:stretch>
            <a:fillRect/>
          </a:stretch>
        </p:blipFill>
        <p:spPr>
          <a:xfrm flipH="false" flipV="false" rot="0">
            <a:off x="4893543" y="1744414"/>
            <a:ext cx="9260811" cy="7102041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Group Quarters Population by Type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58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5805" t="22364" r="28672" b="16756"/>
          <a:stretch>
            <a:fillRect/>
          </a:stretch>
        </p:blipFill>
        <p:spPr>
          <a:xfrm flipH="false" flipV="false" rot="0">
            <a:off x="4436343" y="1478292"/>
            <a:ext cx="10284880" cy="733041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Group Quarters Population by Type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59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8272" t="11263" r="30646" b="45681"/>
          <a:stretch>
            <a:fillRect/>
          </a:stretch>
        </p:blipFill>
        <p:spPr>
          <a:xfrm flipH="false" flipV="false" rot="0">
            <a:off x="3560043" y="1915111"/>
            <a:ext cx="11559714" cy="645677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Families by Poverty Status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60</a:t>
              </a:r>
            </a:p>
          </p:txBody>
        </p:sp>
      </p:grp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9259" t="21458" r="31880" b="33865"/>
          <a:stretch>
            <a:fillRect/>
          </a:stretch>
        </p:blipFill>
        <p:spPr>
          <a:xfrm flipH="false" flipV="false" rot="0">
            <a:off x="4398243" y="1727820"/>
            <a:ext cx="10359795" cy="634743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Families by Poverty Status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61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0250" t="41155" r="20160" b="9318"/>
          <a:stretch>
            <a:fillRect/>
          </a:stretch>
        </p:blipFill>
        <p:spPr>
          <a:xfrm flipH="false" flipV="false" rot="0">
            <a:off x="1674093" y="2052489"/>
            <a:ext cx="15083853" cy="6681197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Population by Age and Sex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62</a:t>
              </a:r>
            </a:p>
          </p:txBody>
        </p:sp>
      </p:grp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883" t="33052" r="18679" b="7920"/>
          <a:stretch>
            <a:fillRect/>
          </a:stretch>
        </p:blipFill>
        <p:spPr>
          <a:xfrm flipH="false" flipV="false" rot="0">
            <a:off x="2678610" y="1977107"/>
            <a:ext cx="12930780" cy="6621183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Population by Age 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63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883" t="20793" r="19543" b="21336"/>
          <a:stretch>
            <a:fillRect/>
          </a:stretch>
        </p:blipFill>
        <p:spPr>
          <a:xfrm flipH="false" flipV="false" rot="0">
            <a:off x="2950443" y="1711226"/>
            <a:ext cx="13021536" cy="6630110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Population by Age 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64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513" t="18257" r="20653" b="17853"/>
          <a:stretch>
            <a:fillRect/>
          </a:stretch>
        </p:blipFill>
        <p:spPr>
          <a:xfrm flipH="false" flipV="false" rot="0">
            <a:off x="3552825" y="1631642"/>
            <a:ext cx="12342400" cy="702371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876300" y="272211"/>
            <a:ext cx="16176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2019 Population by Age 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11254048" y="9777377"/>
            <a:ext cx="28711498" cy="198463"/>
            <a:chOff x="0" y="0"/>
            <a:chExt cx="38281998" cy="264617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21640800" y="-2857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Community Action of Greater Indianapolis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9865"/>
              <a:ext cx="16641198" cy="234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39"/>
                </a:lnSpc>
              </a:pPr>
              <a:r>
                <a:rPr lang="en-US" sz="1100">
                  <a:solidFill>
                    <a:srgbClr val="F8F7F0"/>
                  </a:solidFill>
                  <a:latin typeface="ABeeZee"/>
                </a:rPr>
                <a:t>65</a:t>
              </a:r>
            </a:p>
          </p:txBody>
        </p:sp>
      </p:grp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0"/>
            <a:ext cx="18986500" cy="11152185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277100" y="2939802"/>
            <a:ext cx="3152775" cy="3152775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976552" y="9748802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Geater Indianapolis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20747" t="18354" r="21393" b="7108"/>
          <a:stretch>
            <a:fillRect/>
          </a:stretch>
        </p:blipFill>
        <p:spPr>
          <a:xfrm flipH="false" flipV="false" rot="0">
            <a:off x="3498906" y="1028700"/>
            <a:ext cx="11799329" cy="8101032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82627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 Trends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756998" y="9816039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513" t="8411" r="18186" b="14737"/>
          <a:stretch>
            <a:fillRect/>
          </a:stretch>
        </p:blipFill>
        <p:spPr>
          <a:xfrm flipH="false" flipV="false" rot="0">
            <a:off x="3655293" y="1288557"/>
            <a:ext cx="11727387" cy="770988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82627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 Trends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756998" y="9912107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349250" y="9421815"/>
            <a:ext cx="18986500" cy="1730371"/>
          </a:xfrm>
          <a:prstGeom prst="rect">
            <a:avLst/>
          </a:prstGeom>
          <a:solidFill>
            <a:srgbClr val="BC1823"/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9883" t="12703" r="18926" b="15074"/>
          <a:stretch>
            <a:fillRect/>
          </a:stretch>
        </p:blipFill>
        <p:spPr>
          <a:xfrm flipH="false" flipV="false" rot="0">
            <a:off x="3247579" y="1242078"/>
            <a:ext cx="12404522" cy="7802844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4778402" y="9794235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Community Action of Greater Indianapolis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76300" y="82627"/>
            <a:ext cx="9699598" cy="756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>
                <a:solidFill>
                  <a:srgbClr val="7E6B73"/>
                </a:solidFill>
                <a:latin typeface="Open Sans Bold"/>
              </a:rPr>
              <a:t>CAGI Service Area Trends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1604598" y="9798626"/>
            <a:ext cx="12480898" cy="1832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539"/>
              </a:lnSpc>
            </a:pPr>
            <a:r>
              <a:rPr lang="en-US" sz="1100">
                <a:solidFill>
                  <a:srgbClr val="F8F7F0"/>
                </a:solidFill>
                <a:latin typeface="ABeeZee"/>
              </a:rPr>
              <a:t>7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DADyOEbgiT8</dc:identifier>
  <dcterms:modified xsi:type="dcterms:W3CDTF">2011-08-01T06:04:30Z</dcterms:modified>
  <cp:revision>1</cp:revision>
  <dc:title>CAGI_2019NeedsAssessment</dc:title>
</cp:coreProperties>
</file>